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6" r:id="rId7"/>
    <p:sldId id="267" r:id="rId8"/>
    <p:sldId id="268" r:id="rId9"/>
    <p:sldId id="272" r:id="rId10"/>
    <p:sldId id="269" r:id="rId11"/>
    <p:sldId id="270" r:id="rId12"/>
    <p:sldId id="271" r:id="rId13"/>
    <p:sldId id="273" r:id="rId14"/>
    <p:sldId id="259" r:id="rId15"/>
    <p:sldId id="260" r:id="rId16"/>
    <p:sldId id="262" r:id="rId17"/>
    <p:sldId id="2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nualcreditrepor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5A13-9D23-4ABE-834A-120E05DD4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 personal credit FAST!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E2494-04F1-4C81-B8E4-F49FD1365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643" y="3657597"/>
            <a:ext cx="7421217" cy="1320802"/>
          </a:xfrm>
        </p:spPr>
        <p:txBody>
          <a:bodyPr/>
          <a:lstStyle/>
          <a:p>
            <a:r>
              <a:rPr lang="en-US" b="1" dirty="0"/>
              <a:t>Tools I used to bring my credit from 440 to 700+! </a:t>
            </a:r>
          </a:p>
          <a:p>
            <a:r>
              <a:rPr lang="en-US" dirty="0"/>
              <a:t>W/ </a:t>
            </a:r>
            <a:r>
              <a:rPr lang="en-US" dirty="0" err="1"/>
              <a:t>Jazzilyn</a:t>
            </a:r>
            <a:r>
              <a:rPr lang="en-US" dirty="0"/>
              <a:t> Simmons (@</a:t>
            </a:r>
            <a:r>
              <a:rPr lang="en-US" dirty="0" err="1"/>
              <a:t>iamjazzilyn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591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DA9B-58C6-4347-816B-ECCA532D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2A20-1E93-48E6-96BF-469742E3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484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Account mix only determines 10% of credit worthiness, as it is used to calculate the borrower’s ability to handle a diversity of loans responsibly. </a:t>
            </a:r>
          </a:p>
          <a:p>
            <a:r>
              <a:rPr lang="en-US" sz="2800" dirty="0"/>
              <a:t>Lenders love to see that a borrower, for example, is responsibly paying student loans in addition to an auto installment loan and credit card when extending credit for (let’s say), a mortgage. </a:t>
            </a:r>
          </a:p>
          <a:p>
            <a:r>
              <a:rPr lang="en-US" sz="2800" dirty="0"/>
              <a:t>To diversify credit portfolio,  many have financed affordable vehicles, in addition to opening a small credit card account.</a:t>
            </a:r>
          </a:p>
        </p:txBody>
      </p:sp>
    </p:spTree>
    <p:extLst>
      <p:ext uri="{BB962C8B-B14F-4D97-AF65-F5344CB8AC3E}">
        <p14:creationId xmlns:p14="http://schemas.microsoft.com/office/powerpoint/2010/main" val="151056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576A-0A9B-40C6-B6D8-C80E010E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0C1A-73A3-4F1F-A51A-68230624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4905"/>
            <a:ext cx="9601196" cy="367085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Although Inquiries hold a minimal weight of 10%, if the borrower is not careful, it could have major short-term impact on the existing score. This determines how often one’s credit file is being reviewed, alluding to fiscal irresponsibility &amp; borrower accumulating more debt.</a:t>
            </a:r>
          </a:p>
          <a:p>
            <a:r>
              <a:rPr lang="en-US" sz="2800" dirty="0"/>
              <a:t>In most cases, such as purchasing a vehicle, a flood of inquiries is inevitable. </a:t>
            </a:r>
            <a:r>
              <a:rPr lang="en-US" sz="2800" dirty="0">
                <a:highlight>
                  <a:srgbClr val="FFFF00"/>
                </a:highlight>
              </a:rPr>
              <a:t>It is important to be selective on who you allow to pull your credit file. </a:t>
            </a:r>
            <a:r>
              <a:rPr lang="en-US" sz="2800" dirty="0"/>
              <a:t>Upon approval, your score could drop as little as 2-3 points. Upon denial of a loan, your score can drop as much as 15 points instantly!</a:t>
            </a:r>
          </a:p>
        </p:txBody>
      </p:sp>
    </p:spTree>
    <p:extLst>
      <p:ext uri="{BB962C8B-B14F-4D97-AF65-F5344CB8AC3E}">
        <p14:creationId xmlns:p14="http://schemas.microsoft.com/office/powerpoint/2010/main" val="428085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B866-34E3-44FD-A065-1A3DEDAC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financial hardships…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F3D6-379F-4D5E-B1CB-FBFB4D57E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9"/>
            <a:ext cx="9601196" cy="373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If you find yourself in an unplanned hardship in the process of paying a loan or credit card here are a few tips &amp; options:</a:t>
            </a:r>
          </a:p>
          <a:p>
            <a:r>
              <a:rPr lang="en-US" sz="2800" b="1" dirty="0"/>
              <a:t>Ask for a deferment: </a:t>
            </a:r>
            <a:r>
              <a:rPr lang="en-US" sz="2800" dirty="0"/>
              <a:t>Many lenders offer multiple deferment options. This includes but is not limited to: Student loans, auto loans, and many more!</a:t>
            </a:r>
          </a:p>
          <a:p>
            <a:r>
              <a:rPr lang="en-US" sz="2800" b="1" dirty="0"/>
              <a:t>Work out a payment plan: </a:t>
            </a:r>
            <a:r>
              <a:rPr lang="en-US" sz="2800" dirty="0"/>
              <a:t>Please remember, you have 10 days of grace period for your payment to be considered “on-time”. If your hardship lasts longer, communicate with the lender and workout an agreement. Ensure that they establish in WRITING that your credit will go unharmed  during the process.</a:t>
            </a:r>
          </a:p>
        </p:txBody>
      </p:sp>
    </p:spTree>
    <p:extLst>
      <p:ext uri="{BB962C8B-B14F-4D97-AF65-F5344CB8AC3E}">
        <p14:creationId xmlns:p14="http://schemas.microsoft.com/office/powerpoint/2010/main" val="73288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2EE4-8D64-4025-ADA0-B81AC7F4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Disputing Derogatory Credit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BC395-0448-47BE-9CBE-F9820F2A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2438400"/>
            <a:ext cx="10548730" cy="3684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 the Fair Credit Reporting Act (FCRA), borrowers are at liberty to dispute any information on their credit file in which they deem inaccurate. </a:t>
            </a:r>
          </a:p>
          <a:p>
            <a:r>
              <a:rPr lang="en-US" dirty="0"/>
              <a:t>Common reasons for disputing items:</a:t>
            </a:r>
          </a:p>
          <a:p>
            <a:pPr lvl="1"/>
            <a:r>
              <a:rPr lang="en-US" dirty="0"/>
              <a:t>Identity theft, HIPPA Violations, Items 7yrs or older, </a:t>
            </a:r>
            <a:r>
              <a:rPr lang="en-US"/>
              <a:t>wrong address,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When discovering derogatory marks on your credit file, </a:t>
            </a:r>
            <a:r>
              <a:rPr lang="en-US" b="1" dirty="0"/>
              <a:t>NEVER:</a:t>
            </a:r>
          </a:p>
          <a:p>
            <a:pPr lvl="1"/>
            <a:r>
              <a:rPr lang="en-US" b="1" dirty="0"/>
              <a:t>Pay in full: </a:t>
            </a:r>
            <a:r>
              <a:rPr lang="en-US" dirty="0"/>
              <a:t>Your debt has already been “paid off” and sold to a collection agency. Paying this debt will only re-open a closed file, making matters worse. Attempt to remove it instead.</a:t>
            </a:r>
          </a:p>
          <a:p>
            <a:pPr lvl="1"/>
            <a:r>
              <a:rPr lang="en-US" b="1" dirty="0"/>
              <a:t>Dispute online: </a:t>
            </a:r>
            <a:r>
              <a:rPr lang="en-US" dirty="0"/>
              <a:t>If an online dispute is denied, you can’t dispute it again. Either send a notarized letter to each bureau or consult a credit expert to work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269439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5476-1D6D-4120-98EE-99E2F22C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secret to increasing credit card approvals: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469B-8D83-4B3E-8799-C9FC8514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451653"/>
            <a:ext cx="10866782" cy="3657600"/>
          </a:xfrm>
        </p:spPr>
        <p:txBody>
          <a:bodyPr>
            <a:normAutofit/>
          </a:bodyPr>
          <a:lstStyle/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Upon initial credit denial, the computer generates a denial letter based on basic qualifications through a prescribed algorithm. </a:t>
            </a:r>
            <a:endParaRPr lang="en-US" dirty="0"/>
          </a:p>
          <a:p>
            <a:r>
              <a:rPr lang="en-US" dirty="0"/>
              <a:t>Most banks have a special hotline called “The Reconsideration line”.</a:t>
            </a:r>
          </a:p>
          <a:p>
            <a:r>
              <a:rPr lang="en-US" b="1" dirty="0">
                <a:highlight>
                  <a:srgbClr val="FFFF00"/>
                </a:highlight>
              </a:rPr>
              <a:t>When credit companies tell you “We’ll send a letter in 7-10 days”, DO THIS: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b="1" dirty="0"/>
              <a:t>contact the bank and say “I want to establish a long-lasting relationship with your bank. This card has the benefits I’m looking for. Would you please reconsider my application?”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When you call the reconsideration line for yourself, a HUMAN will review your application, therefore increasing your chances of being approved.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2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157D-2B4C-4C3D-A27D-9AC2F62C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building good rapport: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2B25-51C9-49ED-883A-0277695E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935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When calling the credit card lender, it is important to establish a good rapport. They are the gate keeper to getting your case further reviewed!</a:t>
            </a:r>
            <a:endParaRPr lang="en-US" u="sng" dirty="0"/>
          </a:p>
          <a:p>
            <a:r>
              <a:rPr lang="en-US" dirty="0"/>
              <a:t>BEFORE calling:</a:t>
            </a:r>
          </a:p>
          <a:p>
            <a:pPr lvl="1"/>
            <a:r>
              <a:rPr lang="en-US" dirty="0"/>
              <a:t>Know the card benefits, and the EXACT card you want to obtain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Know how you plan to spend the card (business expenses, home renovations,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etc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</a:p>
          <a:p>
            <a:r>
              <a:rPr lang="en-US" dirty="0"/>
              <a:t>Build a positive rapport during the conversation:</a:t>
            </a:r>
          </a:p>
          <a:p>
            <a:pPr lvl="1"/>
            <a:r>
              <a:rPr lang="en-US" dirty="0"/>
              <a:t>Ask them a non-business related question before proceeding (“how’s your day so far?”)</a:t>
            </a:r>
          </a:p>
          <a:p>
            <a:pPr lvl="1"/>
            <a:r>
              <a:rPr lang="en-US" dirty="0"/>
              <a:t>Thank them in advance for taking time out of their day to serve you</a:t>
            </a:r>
          </a:p>
        </p:txBody>
      </p:sp>
    </p:spTree>
    <p:extLst>
      <p:ext uri="{BB962C8B-B14F-4D97-AF65-F5344CB8AC3E}">
        <p14:creationId xmlns:p14="http://schemas.microsoft.com/office/powerpoint/2010/main" val="155840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AC25-1D49-49A8-802A-C5094B8A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ways to boost your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1CA7-BBAA-4C19-A336-C5380B0D6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829878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Enroll in automatic payments for loans and credit cards per month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Pay off your smallest credit card (pay off a $450 on a $500 limit to reduce utilization.) 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Create a diversity of accounts: It is important to show lenders that you are able to handle a multitude of loans and accounts responsibly.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Limit your Inquiries: Upon a credit application, all 3 bureaus are reviewed and upon approval, you sustain a 2-3 pt. drop. Upon denial, it could be as high as 5-10 pts.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The longer the age of the credit history, the better. Purchase a tradeline.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429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66C6-6A6D-408A-B8B4-5D113D5E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Before applying for credit…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CED3-C562-420A-8044-CFE4CCBF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2478157"/>
            <a:ext cx="10098155" cy="36841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KNOW YOUR STATS!</a:t>
            </a:r>
          </a:p>
          <a:p>
            <a:pPr marL="0" indent="0" algn="ctr">
              <a:buNone/>
            </a:pPr>
            <a:r>
              <a:rPr lang="en-US" sz="2800" dirty="0"/>
              <a:t> Before applying for credit in any form, it is important to know where you stand! Prior knowledge of your score increases confidence &amp; buying power.</a:t>
            </a:r>
          </a:p>
          <a:p>
            <a:r>
              <a:rPr lang="en-US" sz="2800" dirty="0"/>
              <a:t>Pull your credit report from </a:t>
            </a:r>
            <a:r>
              <a:rPr lang="en-US" sz="2800" dirty="0">
                <a:hlinkClick r:id="rId2"/>
              </a:rPr>
              <a:t>www.annualcreditreport.com</a:t>
            </a:r>
            <a:endParaRPr lang="en-US" sz="2800" dirty="0"/>
          </a:p>
          <a:p>
            <a:r>
              <a:rPr lang="en-US" sz="2800" dirty="0"/>
              <a:t>Ensure that all credit cards are paid down to 30% utilization or less</a:t>
            </a:r>
          </a:p>
          <a:p>
            <a:r>
              <a:rPr lang="en-US" sz="2800" dirty="0"/>
              <a:t>Attempt to remove existing hard inquiries, or simply wait until they fall off your file (be advised this could take up to 24 months).</a:t>
            </a:r>
          </a:p>
        </p:txBody>
      </p:sp>
    </p:spTree>
    <p:extLst>
      <p:ext uri="{BB962C8B-B14F-4D97-AF65-F5344CB8AC3E}">
        <p14:creationId xmlns:p14="http://schemas.microsoft.com/office/powerpoint/2010/main" val="50305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49C5-7E24-43D8-ADE1-8CFC46DF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 these apps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70BC-6760-42C2-B27C-082CFF5A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Experian</a:t>
            </a:r>
          </a:p>
          <a:p>
            <a:pPr lvl="1"/>
            <a:r>
              <a:rPr lang="en-US" dirty="0"/>
              <a:t>Gives up to date fico scores every 28 days – This is the score that lenders use</a:t>
            </a:r>
          </a:p>
          <a:p>
            <a:r>
              <a:rPr lang="en-US" dirty="0"/>
              <a:t>My Score IQ</a:t>
            </a:r>
          </a:p>
          <a:p>
            <a:pPr lvl="1"/>
            <a:r>
              <a:rPr lang="en-US" dirty="0"/>
              <a:t>Alerts you every time there is the slightest bit of change to your credit file/ score</a:t>
            </a:r>
          </a:p>
          <a:p>
            <a:r>
              <a:rPr lang="en-US" dirty="0"/>
              <a:t>Credit Carma</a:t>
            </a:r>
          </a:p>
          <a:p>
            <a:pPr lvl="1"/>
            <a:r>
              <a:rPr lang="en-US" dirty="0"/>
              <a:t>Notifies you of your vantage 3.0 score – Lenders use this less often, but it can serve as a general </a:t>
            </a:r>
            <a:r>
              <a:rPr lang="en-US"/>
              <a:t>free guide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0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2244-1F3F-4636-851E-27BD7B20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have good credit?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4A89-D97E-4F3F-B538-E54230BA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11936" cy="331893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 Credit score is often determined to see how well you manage money and other personal affairs, in other words… “How responsible are you?”</a:t>
            </a:r>
          </a:p>
          <a:p>
            <a:pPr marL="0" indent="0">
              <a:buNone/>
            </a:pPr>
            <a:r>
              <a:rPr lang="en-US" sz="2800" dirty="0"/>
              <a:t>It can mean the difference between:</a:t>
            </a:r>
          </a:p>
          <a:p>
            <a:r>
              <a:rPr lang="en-US" sz="2800" dirty="0"/>
              <a:t>Getting the job… Or NOT</a:t>
            </a:r>
          </a:p>
          <a:p>
            <a:r>
              <a:rPr lang="en-US" sz="2800" dirty="0"/>
              <a:t>Getting the house… Or NOT</a:t>
            </a:r>
          </a:p>
          <a:p>
            <a:r>
              <a:rPr lang="en-US" sz="2800" dirty="0"/>
              <a:t>Getting the business loan… Or NOT</a:t>
            </a:r>
          </a:p>
        </p:txBody>
      </p:sp>
    </p:spTree>
    <p:extLst>
      <p:ext uri="{BB962C8B-B14F-4D97-AF65-F5344CB8AC3E}">
        <p14:creationId xmlns:p14="http://schemas.microsoft.com/office/powerpoint/2010/main" val="28811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9FD8-1683-41F3-AA3C-0388100B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Credit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914F-C7B8-4A0C-8850-7B78F9AE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8643"/>
            <a:ext cx="9601196" cy="38961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FICO: Fair Isaac Company</a:t>
            </a:r>
          </a:p>
          <a:p>
            <a:r>
              <a:rPr lang="en-US" sz="2800" dirty="0"/>
              <a:t>FCRA: Fair Credit Reporting Act</a:t>
            </a:r>
          </a:p>
          <a:p>
            <a:r>
              <a:rPr lang="en-US" sz="2800" b="1" dirty="0"/>
              <a:t>3 Major credit bureaus:</a:t>
            </a:r>
          </a:p>
          <a:p>
            <a:pPr lvl="1"/>
            <a:r>
              <a:rPr lang="en-US" sz="2400" dirty="0"/>
              <a:t>Equifax</a:t>
            </a:r>
          </a:p>
          <a:p>
            <a:pPr lvl="1"/>
            <a:r>
              <a:rPr lang="en-US" sz="2400" dirty="0"/>
              <a:t>Transunion</a:t>
            </a:r>
          </a:p>
          <a:p>
            <a:pPr lvl="1"/>
            <a:r>
              <a:rPr lang="en-US" sz="2400" dirty="0"/>
              <a:t>Experian</a:t>
            </a:r>
          </a:p>
          <a:p>
            <a:r>
              <a:rPr lang="en-US" sz="2800" dirty="0"/>
              <a:t>Tradeline</a:t>
            </a:r>
          </a:p>
          <a:p>
            <a:r>
              <a:rPr lang="en-US" sz="2800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97868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DB5C-091B-4DAF-97AF-AD6C25F9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credit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AD42-2DE9-4E0D-AA6B-803EE4D7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1895"/>
            <a:ext cx="9601196" cy="3816627"/>
          </a:xfrm>
        </p:spPr>
        <p:txBody>
          <a:bodyPr>
            <a:normAutofit fontScale="92500"/>
          </a:bodyPr>
          <a:lstStyle/>
          <a:p>
            <a:r>
              <a:rPr lang="en-US" dirty="0"/>
              <a:t>A credit score rates your responsibility with money, and your ability to pay back a loan (Think of it as: “promise to pay”). Your payment history, whether positive or negative, is reported to 3 major credit bureaus: Equifax, Experian &amp; Transunion.</a:t>
            </a:r>
          </a:p>
          <a:p>
            <a:r>
              <a:rPr lang="en-US" dirty="0"/>
              <a:t>Upon turning 18 years of age, you are eligible to establish a credit file. Starting out, many have limited to no credit history unless added on or co-signed to a parent’s credit account. </a:t>
            </a:r>
          </a:p>
          <a:p>
            <a:r>
              <a:rPr lang="en-US" dirty="0"/>
              <a:t>Lenders determine your approval and interest rates based on your positive or negative payment history. </a:t>
            </a:r>
          </a:p>
          <a:p>
            <a:r>
              <a:rPr lang="en-US" dirty="0"/>
              <a:t>As you pay your loan each month on time, you are building positive history.</a:t>
            </a:r>
          </a:p>
        </p:txBody>
      </p:sp>
    </p:spTree>
    <p:extLst>
      <p:ext uri="{BB962C8B-B14F-4D97-AF65-F5344CB8AC3E}">
        <p14:creationId xmlns:p14="http://schemas.microsoft.com/office/powerpoint/2010/main" val="303636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D8A8-E4B0-4408-A081-1123447E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factors of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1418-04C4-49BF-8F8D-49D1489B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1896"/>
            <a:ext cx="9601196" cy="40021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Payment history: </a:t>
            </a:r>
            <a:r>
              <a:rPr lang="en-US" dirty="0"/>
              <a:t>Accounts for 35% of credit score.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Utilization: </a:t>
            </a:r>
            <a:r>
              <a:rPr lang="en-US" dirty="0"/>
              <a:t>Accounts for 30% of credit score.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Credit Age: </a:t>
            </a:r>
            <a:r>
              <a:rPr lang="en-US" dirty="0"/>
              <a:t>Accounts for 15% of credit score.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Account Mix: </a:t>
            </a:r>
            <a:r>
              <a:rPr lang="en-US" dirty="0"/>
              <a:t>Accounts for 10% of credit score.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Credit Inquiries: </a:t>
            </a:r>
            <a:r>
              <a:rPr lang="en-US" dirty="0"/>
              <a:t>Accounts for 10% of credit score </a:t>
            </a:r>
          </a:p>
        </p:txBody>
      </p:sp>
    </p:spTree>
    <p:extLst>
      <p:ext uri="{BB962C8B-B14F-4D97-AF65-F5344CB8AC3E}">
        <p14:creationId xmlns:p14="http://schemas.microsoft.com/office/powerpoint/2010/main" val="244508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E3-8E9A-4E97-A1C4-7D3E1E6E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80BD-9AF6-404C-A0B5-4D4D1A52D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9813"/>
            <a:ext cx="9601196" cy="37768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 all 5 major factors of credit, payment history carries the largest weight, determining 35% of credit score.</a:t>
            </a:r>
          </a:p>
          <a:p>
            <a:r>
              <a:rPr lang="en-US" dirty="0"/>
              <a:t>Each month that a payment is made on time, you receive a “good standing” status or green dot on your credit report. The optimal goal is to receive a grade of “100%” payment history on your credit report!</a:t>
            </a:r>
          </a:p>
          <a:p>
            <a:r>
              <a:rPr lang="en-US" dirty="0">
                <a:highlight>
                  <a:srgbClr val="FFFF00"/>
                </a:highlight>
              </a:rPr>
              <a:t>A payment is considered “late” after 30 days of delinquency. On most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installment loans, you have up to 10 days grace period to make your payment. </a:t>
            </a:r>
            <a:r>
              <a:rPr lang="en-US" dirty="0"/>
              <a:t>If you are experiencing financial difficulties, don’t fret! In later slides we will cover ways to stay current, while navigating a financial hardship</a:t>
            </a:r>
          </a:p>
        </p:txBody>
      </p:sp>
    </p:spTree>
    <p:extLst>
      <p:ext uri="{BB962C8B-B14F-4D97-AF65-F5344CB8AC3E}">
        <p14:creationId xmlns:p14="http://schemas.microsoft.com/office/powerpoint/2010/main" val="4324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45F6-81F3-4848-9F79-1951747F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CEA6-7A32-47B0-838C-8107C5D9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296" y="2464904"/>
            <a:ext cx="10111408" cy="38166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Utilization comes second to payment history. Determining 30% of your score, this calculates how responsible you are with finances once credit is extended to you. –</a:t>
            </a:r>
            <a:r>
              <a:rPr lang="en-US" sz="2800" dirty="0">
                <a:highlight>
                  <a:srgbClr val="FFFF00"/>
                </a:highlight>
              </a:rPr>
              <a:t>Ideally, you want to stay under 30% utilization!</a:t>
            </a:r>
          </a:p>
          <a:p>
            <a:r>
              <a:rPr lang="en-US" sz="2800" dirty="0"/>
              <a:t>Utilization calculates how much credit you are using or spending in conjunction with the credit limit. For example: utilizing $480 on a card with a $500 could decrease your score as much as 100 points! </a:t>
            </a:r>
            <a:r>
              <a:rPr lang="en-US" sz="2800" b="1" dirty="0"/>
              <a:t>***Debt consolidation loans are a great way to lower utilization!</a:t>
            </a:r>
          </a:p>
          <a:p>
            <a:r>
              <a:rPr lang="en-US" sz="2800" b="1" dirty="0"/>
              <a:t>Tip: If you must use your max in an emergency, ensure that you pay at least 51% of the balance before the next reporting period. </a:t>
            </a:r>
          </a:p>
        </p:txBody>
      </p:sp>
    </p:spTree>
    <p:extLst>
      <p:ext uri="{BB962C8B-B14F-4D97-AF65-F5344CB8AC3E}">
        <p14:creationId xmlns:p14="http://schemas.microsoft.com/office/powerpoint/2010/main" val="68097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A6C-52EB-4285-B8E4-01F8872C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CB1B-6B33-407D-B142-89E817CA7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63109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With the moderate weight of 15%, credit age determines whether you have had a long track record of positive payment history, thus establishing your credit “trustworthiness”. </a:t>
            </a:r>
          </a:p>
          <a:p>
            <a:r>
              <a:rPr lang="en-US" sz="2800" dirty="0"/>
              <a:t>Many individuals under the age of 21 may have a relatively thin credit file. If possible, one could ask a parent or trusted family member to either cosign a loan, or simply add them as an authorized user to an established credit card.</a:t>
            </a:r>
          </a:p>
          <a:p>
            <a:r>
              <a:rPr lang="en-US" sz="2800" dirty="0"/>
              <a:t>For individuals with limited history, who do not have a family member as a resource, consider adding a matured tradeline to your credit file. (Will be discussed in coming slides)</a:t>
            </a:r>
          </a:p>
        </p:txBody>
      </p:sp>
    </p:spTree>
    <p:extLst>
      <p:ext uri="{BB962C8B-B14F-4D97-AF65-F5344CB8AC3E}">
        <p14:creationId xmlns:p14="http://schemas.microsoft.com/office/powerpoint/2010/main" val="393205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0463-C340-49DC-BD01-487359CF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Tradelines!!!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43AD-0EDE-48FA-8391-83D54F3C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59" y="2442602"/>
            <a:ext cx="10296939" cy="381662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 tradeline is a legal authorized user account that reports to your credit file to establish positive payment history. Adding a matured tradeline to your credit file could potentially boost your score 100’s of points instantly! </a:t>
            </a:r>
          </a:p>
          <a:p>
            <a:r>
              <a:rPr lang="en-US" sz="2800" dirty="0"/>
              <a:t>Please be advised:</a:t>
            </a:r>
          </a:p>
          <a:p>
            <a:pPr lvl="1"/>
            <a:r>
              <a:rPr lang="en-US" sz="2400" dirty="0"/>
              <a:t>A tradeline is less effective if you fail to remove negative items (such as delinquencies, repos, evictions, </a:t>
            </a:r>
            <a:r>
              <a:rPr lang="en-US" sz="2400" dirty="0" err="1"/>
              <a:t>etc</a:t>
            </a:r>
            <a:r>
              <a:rPr lang="en-US" sz="2400" dirty="0"/>
              <a:t>…) Remove these items from your file before purchasing.</a:t>
            </a:r>
          </a:p>
          <a:p>
            <a:pPr lvl="1"/>
            <a:r>
              <a:rPr lang="en-US" sz="2400" dirty="0"/>
              <a:t>A tradeline will not post if you have fraud alerts or credit freezes on your file.</a:t>
            </a:r>
          </a:p>
          <a:p>
            <a:pPr lvl="1"/>
            <a:r>
              <a:rPr lang="en-US" sz="2400" dirty="0"/>
              <a:t>It is important to focus on the age, not the credit limit of the tradeline. Ex: A 20yr old tradeline w/a limit of $2,000 carries more weight than a 1yr old tradeline w/a limit of $15,000. </a:t>
            </a:r>
            <a:r>
              <a:rPr lang="en-US" sz="2400" b="1" dirty="0"/>
              <a:t>***A tradeline is most effective at 24mo. or older! (Older the better)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681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27205</TotalTime>
  <Words>1771</Words>
  <Application>Microsoft Macintosh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Build personal credit FAST!</vt:lpstr>
      <vt:lpstr>Why do I need to have good credit?</vt:lpstr>
      <vt:lpstr>Basic Credit Terms</vt:lpstr>
      <vt:lpstr>How does credit work?</vt:lpstr>
      <vt:lpstr>Major factors of Credit</vt:lpstr>
      <vt:lpstr>Payment History</vt:lpstr>
      <vt:lpstr>Utilization</vt:lpstr>
      <vt:lpstr>Credit Age</vt:lpstr>
      <vt:lpstr>Tradelines!!!</vt:lpstr>
      <vt:lpstr>Account Mix</vt:lpstr>
      <vt:lpstr>Credit Inquiries</vt:lpstr>
      <vt:lpstr>Unexpected financial hardships…</vt:lpstr>
      <vt:lpstr>Disputing Derogatory Credit Items</vt:lpstr>
      <vt:lpstr>The secret to increasing credit card approvals:</vt:lpstr>
      <vt:lpstr>Tips on building good rapport:</vt:lpstr>
      <vt:lpstr>Top 5 ways to boost your credit</vt:lpstr>
      <vt:lpstr>Before applying for credit…</vt:lpstr>
      <vt:lpstr>Download these apps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personal credit FAST!</dc:title>
  <dc:creator>Jsimmons</dc:creator>
  <cp:lastModifiedBy>Jazzilyn Simmons</cp:lastModifiedBy>
  <cp:revision>42</cp:revision>
  <dcterms:created xsi:type="dcterms:W3CDTF">2020-04-09T21:41:09Z</dcterms:created>
  <dcterms:modified xsi:type="dcterms:W3CDTF">2021-04-17T05:29:40Z</dcterms:modified>
</cp:coreProperties>
</file>